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7" r:id="rId5"/>
    <p:sldId id="262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MSEBUSEhIVFhUXFxgYGBgXFxUXFRYXGBgYGBYXGBUYHSggGBolGxgVITEhJSkrLi4uGB8zODMtNygtLisBCgoKDg0OGxAQGy0mICUtLi0tKy0tLS0tLS0yKy0tLS0tLS0tLS0tLS0tLS0tLS0tLS0tLS0tLS0tLS0tLS0tLf/AABEIAKYBMAMBIgACEQEDEQH/xAAcAAAABwEBAAAAAAAAAAAAAAAAAQIDBAUGBwj/xABHEAABAwIEAggEAwQHBQkAAAABAAIRAwQFEiExQVEGEyJhcYGRoQcyscFCUtEUIyRyYoKSorLh8AgVU2PxJTM0Q3Ojs8Li/8QAGgEAAgMBAQAAAAAAAAAAAAAAAQMAAgQFBv/EAC4RAAICAQMDBAAFBAMAAAAAAAABAgMRBBIhEzFBIlFhcQUyUsHwFEKBoSNicv/aAAwDAQACEQMRAD8A7YgggrFQIIIKAAEYRBGFAoMI0SNAIZRBAlEXRugQWgiBQzKBDRFFKAKhBSCKUT3gAk8FCCkEim8OEjZKJUIBqNNveAJOgAlRcOxSnXnq3Tl30I89eCOH3K7kngnIIpQJQLA4o0jMlSoANBJLgNyhmUCGQjCTmSRUExKgMjiCafWAIBOpS5UJkUiRAoFQIpEiagoAOUSNAokEoijKJQASCCCJAIIJNR0AnkFACbirlEpVCpmaDzUFlU1HZTtCH7QWVMv4eXkrbRfU8+B3F7o06ct3mOcb/ombK+c+kHGJ115wqa7xY1NHAZOQ37jPcnrHE2uIp5YjRvfHPvTei9vYQ9QnPh8F6+8axoc7j7pupcte0Fv+vFVF3V6xzWjcaanTdLsNMzSe1O3hogqljPkt1m3hdi7zwwa6rPWWIVBeuY9xymdDtAEtI8lcMdIWBxy+6ys50QB2R4N0V6Kt7aFaq/YoyN8y5PXxmlsbaRt9VPLgBJXPcBuCWOE7HTula9tRzrYZgZmNeInQqt1OxpDNPqOpFsOjctFQmdCnr24A7MTI35KpAkxzS7p+jOZaJ+iGxZROq9rLHD7hvyCZE68+P3Tl0Yduq7CmF1SZ+X7qNil+4VHBp2Pqh0/XhB6uK8sur5zDRdmIDS0gkmIBELE9EsUpUalTrHEAhoBjs6E7kbTPFRelmIFz2CeyGB2XhJJmR5JdPHqD6TqTqJY0tguaJaJ4mBI18Vqhp3GvnyYbdWpW8cbf9mstsT7RcX5mQTIII7oIUqlibKrSGyDyP18Fz3o9cu6p7eGaQeG2oj0PmVeYTcRVifmEee4Qs0yWS9Osk8fJr7YjLEiRuoVO4/iMpcNzoT6QnLJpzTyBlZy/DuszAEkkaid5WeFabaNVlrSXBqL540HEKB0gxd1rSYWtDnOMa7aCU5XfLie9YfHsefXApkANY4xGpPDUplFDnJLHHkVqdUq4t55fY3NheGo1lX8zQ6PEbe6cNTK+T46LI4P0mGTqy3K9rOyR8pyjQRwMKXhWKvqPLHmZBI04jcaK0tPJN5RWGrjJLnk0PX5qgJ2TdrjBL4cAAdB3H9FELlUXdbI0u2j2VY0qXAZaiUeTSVMUcLsUQBlPr8sypl/WLQIWNGLfuw8OBqkfPoXaVJ35ZZCtLPFTXpAujM0kGNOUGEHRJYeOOxeOqTys8+DR29QuYHHdUuE1gyvUDnDWdzuZ/wCqjXN65rMocRJ4b7cCmadxSyFpYQY1dE68+5BVNJ5JK9OSx4NeCqt+JEVcpjKDHf4qJgF6eqezUlmo8NdPUFQarjJzTO5n9FWFXqaYyy/MVKJrJRKBgtYup6nYx5KfCS1h4NMZblkJBBBQIE3dfI7wTiBCiA1lFNb1w10nlwRtPW1gRoN/RMXrMjyBtwUjBBLnHkPr/wBFoaW3cY48y2GYvmFj3MPAx+nshhrHOqtI/CQSeQTWNVf4ir/OUMArxXjm0+2v2W5J9PPwczK6uPksush0jgZ95TtnW/eyeM++qi1dCR3oWxOdsfmCU48ZHqTzg01P5Z71z11lVrPquptnK8yJAOpPNdF2pN7yudUscdbitSLCKjnuMkiWk7SOMePFV0u7L29w65RxHd2HMAmKmnEDzEyuhUqodbZv6H0H6rJ9DqTH2jwPmhxPe6dD6NCusLrTZu7iR7g/dV1L3S+mM0S2Q+0IaCMp2k6HwMJWI0sr2tmSWt/TT0Um8ZFKke8e+qRUGe8A/KAfQT9SkqWXke4cY+iPh9fqzUefwt25mdB6hU9S4a4y6ZmTH4h3clOvTpchusOaf7xlZ19VaqoKWWY77HFJDWL2rHNqVQS0taCG6EHtAb78VT2uI1WtNKm6A8jTTU7QCdpVhic/sz3cMzGn1Jj2CqLWxqvAdTaT2soI4OABk8hrut0MKLUmc6abmmka23wzqqIEjMJLonU858I9E0640bAEtMg8TsRPh91Z4kXCm4wSI3G2vFU2HOa6sxrhLXODT56D3hZ08ptmia2tJGqusQLaOdhILwIPjr9JVNb4iWNfB7RLSNeRdPsVN6SAMaGgQA6AOQAICrMLxJlIkvZmOkGBI57/AOtEqEE4ZSH22SVm1vsIt711J41IGkg7Qe5UOMU+rrPbwBkeB1H19leYldftNUdWwzAEcTqdxwGqqelOlSm07im0E89StVXEvtGO7mPwmR8KtDVqM1gZ2jv3Gy0GIOFvUBpOOueZgiA8tjbWYKruj4/eURzc0+4P0TF3cFwae4+73H7ozTlb8YKwajVx3yajBsQNYGYDgdeAg7H6qh6X1T1bAPlLiT5bBXWF02iiC3bICe8mBr5k+iy+KXk3rMxljKlOQdolpdI9fRJrS3trwam3sSfkrcLqEP02IM+mnuugYVRDKYIM5gHHTmBosH0irtfdVSwAMDy1oaABlZ2RAHOJ810C0bFlaneacz4wfaYRvllRz5DTXiTfsWFKxFSk97iRlmI7gZnun6KjbcOaCAYnfvV9UuQ2wcfFvq7/ADWdpUS6k6oNmuAI8Rv9Fmqfdy9x96/Ko98ZNngdq1lJpES4Alw47kfVVOOv/fGOAH3U7otcZqAHFhI8tx7FVWOAiu6eMEd4iPqCkVp9Vpmm1roposOj1fUs7p85j6R6K9Kq8CssjMzmw4+enDZWhSrGnJ4NNCagsiUEEFQaBBE50CSoNSsSUUslZTUSDjh/eD+X7lScB+R3832CiXdBzngiIHM9/JP2GZjcp014HeU+S/48GOLxZuMRjP8A4mq0bmo4DxJRYDUIumj+cf3XI7F3W4iJ/wCK5x8Gku+wScIo/wDaJZMQ6r7B36ro9oOL/Scj+9SXmRe1qJfUgcRPdoOaewhuhd5f69VNJgkdzh7FQWfubI1j3kDmSYasm7KwbtuHkTX6SRXFItGRrshdOszBMbQCsx06oFl48xo8NcPSD9EVHD69cOexheJMkFu51O57030rvTXFCsWxNNzOYzMdrr5grXVCNdq2/TMdtkra3u+0X3w4dmD2dxnu1EfUqxwb5XUHS1xfmEgiREGNO5Ufwwrj9oqMO5ZI/qmHD0I9F0mq3SQsWqlttkvo6Ojr3VRee2Suu6GZmUGIiPJQsMY81X1XNIBECdOU6b8FbsYSnRbd6zqeFg19Lc0zPUrd7TXJBA1IdwMBx09QsM6touqYhRik+PyO+hXGzW0XQ0L35OT+JR6e1E25rTaVR/TpH/Erzo/RLLSmTEPzOH9o++yz7GZrK4dyfQ93O/Va/CXB2F25/LI/vOH6K90scf8Ab9iunhmO74/cBqmMs6cu9Q7K0Dr6iI7JJJ8WNLh/9SnHOSsGuwbxlODIDjPADKdvVU7QePYssOcU/cd6WVJbmiP3n2I94WZpXGVwdAMGYOx7it9j1Fht6rnDUMcZ8GmPosHg9maz3t/LTe7ziG+5VtNOPTefBTWVyVqx5LPBcULrpujWMJJLWiATEyTxVR0vou69kgjM0R6nb1UzoYQ66AIB7Dtx4c/P1TnTqtF7QnZoYfLrD9grP0XYj7Ari50ZfuOUX0rK6cKrS8NENykEjMNzJGsGPMqtxy+oPFMUGPZkaWnNl11kagmTJdunemtFtO6IaIDmh5kky5znSdfJVGIWj6WXMPnYHt8D90yqEXtm3yzPdOS3VpcZNNglYm2Gmkls8NCT9Firutne53NxPqV0fDrfr7OkKeRgyax+cDK4xtuJlc8xKydRcGOBDsoLgREEzp3+KFM05S9zVKDUURSuph0WFoP+W3/CFyxjS4ho3JhdduMOmkym10BjQBpMwIHHuVNW1uiNpT2ywV1HFGmm63c09twGaRDZgTHiE/g17QpsdbvfrU1zEQ2XCA2dYiB6rMV3Fpg6EH0IUOtUQ/plJPD+TOtW4vlcrj/BvOh9YtfVpHcGfQ5T9knpNrXAA1yD3LlS2V66ncMqagVAJOwIcBOvcVbXYJrZy6S2I8jMHzO6zuvbZuNSt3U7Pn/RbdHcS6xvVn5mj1HA+PBXBVFg9qWy5n49S4geik3t3UojM8giY0A1WScU5+k6FVjjXmZZo0SCWaBFalm4oU6QGwS0mo8ASVANJckO6GpUerVDWlx2AlHcV93HQDXyCqKuJsqfu4Lc2mYxpyMeMLRCLZitmkVvRjD8ty+oTPZdHAgucJ9pRWlo0XtxW1ltSG8pLBnPfurHBLNzar3OjRoaIdOpMukeTfdJvaAp1HuE9sh58coaY/sj1WlzzN/RkVeK195DqVVDxau+pbOoiIADhMCAzUx5CfJE+qo+JEijmH4mPE94kH2IVlBZQuU3tZHwajWFq6oy7bSAzO6vQuMDWZ5x9EKHRqpVtKbutLmBudlJjW5i53DM4gTw1WUJXUeijybChO8O9A4gK+pUqluT7sXo9tr2tdl7lD0K6M16Vy2tVimG5hlmXOlpEGNANjvw2XRwq+0b2p5Kwkc1zb7HZLLO3pq1XDCDhGilCUk0DdzTzMLTs4EHnqIXH7jCWivc0muMUWPc2SJOSNDp3n0XY3Fc0xSzP7fex+K2e8ebWj6grZo5uLlg534hUpqLZDtsNc/CXmk173vrNlrddGEjbeIjzV3b27rexo0XfMZe4HdpJJy+RIHkVYfD+2/gGEn5nPd/eI+ye6V24DGPG85fKCfsru3dbt+WL6W2jK9jPOel4I3+PYedOoPSD91GcdJ4bK06LYeRXNy6CwsLGiTMyJ0iIgLTY1GDMdKcrEWvSWsGWlYn8hA8XaD3K57gHS+0sXP697s7soDWNzFoAJJd3Tl5nuW0+IFw0WcRBL2ga8u19l526R0H07l2fTN2297STBHoR5LPB4p+2bHBT1Oc9kdg6IXDH34fS1pu6wtO3ZMkaeiX8SmOFxTMaGnDTzIcZ+o9VQ/CO47dGeT2j0JH0K6viFhSrgNq02vAMgHgdpCZOzZZGXwLqq9Eo/JienrYdQcYk0oJ8NT9Uzihq1rNnWUKrH24hznNhrmGG6HedGn1T/xEYGuotaIApuAHAAEAD0WspUuusw0/jogf2mRPqVffthBi+lusmvgqegF3mtnU+LHn0dqPeVTfEazAq06oJl4LSDEdmII/tc0Xw9r5biown5mbd7Dw8iVP+I9GadF3Kpl/tD/8ofkv+xkPVTgxtW/oYdiDG3VQtDDmBaxzpEdkwOBnddVw7E6NxRFejUa+mQSHDbTcHkRyXB/jUCcVIj5aNICPxCCZ8ZMaLf8AwewOszDatOtmp9dUcWtcIc1uRrSS07EkHQ8BPFZJ3Oc/Ua+ioV5XcTeXOd7nn8RJ9T+kJOFhjrim2oJY5wa4SRvoNu+Excsio6m3UhxaO8g5Qk4ZTc64psBh3WNGvAg8fRdhpdN/R51N9RfZ1+6taXVQ5jSxo0BAMRtAPks22mXuyt47Toru+eTQqazHd38/BZttUtcHDcGfRcilPDZ3tS1lcGswiOpAaSYkGdCDJkJjH6AfRPaALSDqYHL6EqNgV6HVKrdgSXjw2P2VP0ixHrKmVrpY30LuJ71SuqTswMsugqcmzQQQSDYBIq0wRqloFQD+TN488tpOHeB7/wCSyrqi1PSqg7qC6dnAn6beaxbqi6mlWYHD1jamaHBbs1blvDR894ku18yrTHaUMD/ymD4O0+qz3RJ/8W0c2v8AotL0n7Nq4/0m/UJVi23JIdS91DbMs+qju7jrLYUGsJqZnREdrM06eseiTbWhqUK1Uf8AlxHfr2vaFZ9BMr6lSQC4AEGNQDmBjlwT7JRjFy/SzNVGUpKP6jnzqbgCSDDTlJ5HXQ9+h9F1no9bllnQYQQQwEg7gu1P1XPcRpObRvGnZty0ec1f8l1KiDkaDuGgH0S9XbvS/ng0aKlQlL+eSVZN0JUmExangpC5ku52IdhOVE4gbwlEqvuKsnuUSySUsDtW4H4R5wsDjFZz8RrdVuy0e1/eYLgPVzfRbRFC0VvYZLU5lN0LrtfY0cp2BafFrj/180fSuvFNjebifID/ADVvTphohoAHIAAegWX6XVf3jG8mz6n/ACTalusz/kRqG41YIt03LbU+b3Od6DKFqujr8tvTEDUE68ySfus50gbltreNsv1aD+q0eF6UKX8jfoFa7mC+2L0622v6KrpjhT7gMl7W06Zc+oTOaAN26flzey8x4niJrVn1CSQScs8Gyco9F6t6TMNSxuWtMPNCq0d5NNwHuV5DWWVktqj4R0KqoqTmu7O5fCe3N1TpXFN7WuoO6uo0gkkhujm8Icw+odyXVyO4rzT8NOmzsMr9ppfQqEda0fMI2ezvAnTiPJen8HxOjdUW1qFRtSm8SHNMjvB5EbEHUKSulLGfBFp4ptryYH4iWznGi5rHOPaBygn8pA081p8KouZQpsfq5rGtMbSBCtrygBqOK5T0o+LNvb1QyiHVHU6hZVYWgMcBoclSTBBGmhBnWEx3Zgo+wlUNTbXksavRGvRrCtbPY4tcXNa6QQNYB4O003CmdMbl/wCx02vYBUe9pIbLmMyalxdwEAep5Koq/GXDm6hlw/TYMa2TykuWD6VfEG7xX+FtaDqVN2jqVMuq1KmuznBo7O2g05lF6htpvwSOlxnHBrekfTWjUa67pMY79lDxQe8A9ZWcWUswB2Y3rA4Hc5DsFxt2LV873ivVzPdmcRUcC5x1zOIOplIr13Cm2mSRlc+W8jI3HiFEWZvLNsYpLB3H4avN3VtnO7RgveTzYDJP9YD1V7aWYbjXVuGnWvcBw1aXt+vsqz/Z9pA29WpE5TlHcSXEgeQarVlfPjoP/Mj+zSIP3XRjbKe7/wAnHsojBr5mdEurYGk9oAEtO3hosO566CVz7EW5ar28nH0nRI0jy2h+vWEmTej2tfKdnNcD4Qm8bwplCAHnVrj2o3bEAQO8qf0OpNLnvPzCAD3HU/QKP07Y7NTf+GC3+sddvAJm59fCEuC/ptzNegggsJ1gIIIKEImK2nW0X0/zAieXL3XJ6jiCQdwYPiuxPdAlcdqjratUs2/ePH8oJP6LoaB/m9jj/iiXpfkuehpP7QXDZrDPmQB91ddMK5Ftvu9v3P2Vb0Dp9mq/m4N9ASfqE906rAW7W8S/TyBn7Jk/VqMCa21pWTujDAbPLwfnnvns/QKm6AXOS6e0/wDDIPi1zf1Vv0Pn9kpz/S/xFZvBKgp4o4HSX1G+uoHsglnqRLZ29KQ/jdw0uvgBNP8AaLeXDYGYf9CPNdFKqn2VJzHsdTYWvMvGUQ47ye+VY2+0RAAgLHZLKR0ao4bJFAap+TyTVAbp9Z2a4rgQfBRKtqZ7PopyCieCSipdyudbuHL1Rm1dEhS7j5U4rb2U6aKpzSDBWT6VtBuKQP4gAfDNHrqtddMh3jqo1Si1xBc0EjYkAx4LRVPa9xjvr3raRMXwoV2NZmy5TIgSNoiOX6KPglC4pHq6mV1MDsuB130EcvoraUFFN7doOmt27yFVZmaW8wR6hePa9PK9zfyuI9DC9oWlIZZ4rxpiP/fVP53/AOIrPN5Ztqjgl9HcKN3cU7ZjmtfUlrC6cpfBLWkjaSInvC23RW0xzC2169Cg9rKRArU3tLmPJHztpg9vKIOdp2I1IWI6NXJp3ts8btr0j6PGi9ltEqo05n8Nenz8Qb1Vdr+v1JcBTFKIBENBzhveQRJ31AWxrdHrXrDcG2omqR85Y0uGpMiRoZO+kqUzCqFN+enRY13a7QaAe04udqObi4+LjzUioZACKFvuZYfDrDqlxUualqx73mXBxcWZuJFOcoJ8FbjDqFrHUUKVFokkU2NYNNTOUCVcW4hqoOl9wRaXTtTlt6xEb6UnERzMwiu4JPEVk8l31bPVe/g57nD+sSfumEZCl4ThtS5rMo0hL3uAA2HeSeAG5PIKo07l/s+3IZh1fif2g/8Axs3KnW4IxvtODS57nN78zDkHjHuFD+BmHuZZ3LH03gtuDDo7L+y0S2dxpv3hdJdbtlpA1GxjtesLRVYoJ/KwY763OS+GWbBpusN0qpBlckOku7RH5eA9YK2rX6AHfw91zrFy6pXe7cGqaYPfsPYe6OkWJZF69rYl8mz6O4YKNOZJLw0mYjbh6qH06p/wuaNnt95H3Vg5tZkBpzCOQ0Vd0kq1HWVUOZEAGdtiDsfBVhnqKWfJazHRcEvBokEEEk2AQQQUAVHS666uyrOBgluUeLuz91zjA3AW927iKTQDyDi4GPb0Wq+Jd3Fuym0/NUE+TXGPWFlqFs5mGveAf3tRoO57DCY8swK6emjtp+2cXWy3X8eEX3QJ38O//wBU/wCFik9J8GfcimGOa0NLpmZ1jUQO5V/w/qDqqgkTnmJ1jKBP+uS14pGJjTmq3S22toZRDfUosj2Vq2lTbTYIa0aczzJ7yqTE+i/WVxWo1DTqTmOmYFw2LRIgrZWls3LJElJpN7R7pWZXNNtGt6dNJMj0qUNM7iP89FPGsKOePepVESAUiTyPrXgcY2EpJy95Qy959lQeKQScvefZFl7z7KAEXGw8QnUzVGrdeKcy959kQFXXeS7tJtSsQpR2vVRNeSfFrBlmmmHKco0S7ZJbSJ7lYW1IAaaISlhBhDL5GzT6tm/GeS8+fHjCaVG4t6tKnTpiq2pmFNjWy9rgS90bk59zyK9C32jDqvOHx0vC/EWU50p0W+ry5x9sqX/bkcvz4MNglz1VzQqTGSrTd/ZeCvZts6WrxXZW5q1WUxoXva0H+Ygfde0LZsS2TpH0VS77i6g1TTmpxw1SHKyKMW2chUCZVlTZooBbrCMWVmuEeYvizZCli9yGxDi2pA4Z2NJ95XWPg10fpW+H07oN/fVwS553DA4hrW8hpPeVyX4rk/75u53zj0yMhd86H0+rw60Zyt6U+JYCfclGCyyWyxA0VlWOeJ0MqRUIa7cBQcPM1PBS72hn09EZL1FISewaxPEg1h6uHOgx4x7rAUH1C0ENLjTqF7hGpJy6+xWtqsLTBRBhJiDK0VbYIx6hStfPAqxxIxnbqCPxTOih9IcbY1ha9roqNc0hozA6R5bqd+w1Pyn2/VMPpuaYIIUiq92S0+ptwaZBBBYzpATV1VytJTqDhO6iKy5Rh+lOA1blrDTgFpPzSJzd8d3ur6xsAyi1v5QGwNtvfirSqzswEzRGjvBPd0nFL2MyojGTfuQLHBKIqda2k1rx+ICDrvtore5GkJFnsUursUqUm3yOhBKPAdB3Z8E3QG/giadCEukYlAsuRuFKt9kzCepnRBstFYHEEnOEM45qpcNBFnHNDOOahBt3zjwKeUdrhnJngns45osCDITFdPZxzCbqkHiogSxgjwpFA6JpO0nADcIsrHuHWZIgiV5e+NhH++q7Rs1tIf8AtNP3XqPrBzHqvJfxRqPdjF4XxPWkabZQGhn92EC+FnJnbF7hVplnzB7S3xDhHuvaExUHePovHPRulmvbZp/FXpD1qNXsS5eOyQdiogSHqjUy5PGoITNM6/6KKAxygT5JusyHSpGcd/oUzcRvy+iifIJLg8vfGWjlxq50+bq3etNv6LrnwTxGpe4c59wQ40qpotgQS1lOmRmjc9qJXJ/jHjVtd4iKls/O1tJtNzh8pe1zz2T+IQW69y6B/s31/wCGu2TtVY7LylhE+eUeimcdi2E1ydZZTA2EJSWQiRyUxgPIAdQNUxdM7XipTtRsmKrpQXcMlwP0j2R4Jq7HYKO3dwSbv5Y70V3A+YjyCCCBcCCCChAKMNCfNSVHIRRSQq34hOVjwSKO6FbdDyRdhICcA0SAnG8EWFBJ2mNEktTgVCyQIQRoKFgoQhGiKhBql8zvJOpuhx8SnUWBBQm6qdTT2qIjG4S6LUTWp1ohFlUg4XOulvQq1uzcO6mm2vUBArEElrohr4ncQF0ZUNdkOI7yrVpN8i720lg4XU+Dd817TQr0XEOBBl9Mgg6EdkxELr/RDDcVpscMRuqVYZYa1jO2HD8RqQJ04QZnhxtrcdtviFdwpNbXwGqTkuRNF0tB7kvKmbXaORIT6Wxq7BJm7LsjskZspyztMGJ7pT6IqEZ52xT4aX93cvq3Na3bJ3Y0gRrAFNrQB6zzK6Z8L+g9LDm1Xsq1Kj6mVri4NDexJGVo1HzHclXNzq9x7yrrDmxTb/rdOsilEz12SlNp9hwoinXNSWtS8jsC2bKNUGpUkqOoiMFLQorngEbRqhWR8lfA/lRFEgqjGBBBBEAl2ybhBBFFGKp7pVVvFBBDyFdhsJ6mOKCCLIhaOUEFQYFKEoIIgBmQJRIIEEUTonJKCCLAuwJKBKJBQIgJeY8vdEgoVQmpUIE6KsrauJQQTKxVoKI7Q8QraT3IIIWhp7DbJDj3p3XuQQVGNiDVE6UEEAlCGyfNWdCvlAHIQggtEzJV3ZKaZCNrYQQSDWgFNBBBFAYYCQWwggoVZ//Z"/>
          <p:cNvSpPr>
            <a:spLocks noChangeAspect="1" noChangeArrowheads="1"/>
          </p:cNvSpPr>
          <p:nvPr/>
        </p:nvSpPr>
        <p:spPr bwMode="auto">
          <a:xfrm>
            <a:off x="155575" y="-1189038"/>
            <a:ext cx="4543425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18" y="1094704"/>
            <a:ext cx="5959699" cy="3438659"/>
          </a:xfrm>
          <a:prstGeom prst="rect">
            <a:avLst/>
          </a:prstGeom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84212" y="4675032"/>
            <a:ext cx="5943601" cy="1319368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7085012" y="4069723"/>
            <a:ext cx="3657600" cy="1700011"/>
          </a:xfrm>
        </p:spPr>
        <p:txBody>
          <a:bodyPr>
            <a:normAutofit lnSpcReduction="10000"/>
          </a:bodyPr>
          <a:lstStyle/>
          <a:p>
            <a:r>
              <a:rPr lang="pl-PL" sz="2800" b="1" dirty="0" smtClean="0">
                <a:solidFill>
                  <a:schemeClr val="tx1"/>
                </a:solidFill>
              </a:rPr>
              <a:t>Doświadczenie i oczekiwania doradców zawodowych </a:t>
            </a:r>
            <a:endParaRPr lang="pl-PL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84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Jakich kompetencji brakuje osobom wchodzacym na rynek prac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770" y="894843"/>
            <a:ext cx="8410223" cy="50122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074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Znalezione obrazy dla zapytania KSZTA&amp;Lstrok;CENIE DUALNE"/>
          <p:cNvSpPr>
            <a:spLocks noChangeAspect="1" noChangeArrowheads="1"/>
          </p:cNvSpPr>
          <p:nvPr/>
        </p:nvSpPr>
        <p:spPr bwMode="auto">
          <a:xfrm>
            <a:off x="374516" y="2676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KSZTA&amp;Lstrok;CENIE DUAL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" name="Obraz 5" descr="http://images.slideplayer.pl/1/60935/slides/slide_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803" y="463639"/>
            <a:ext cx="5179609" cy="38035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155576" y="360608"/>
            <a:ext cx="6335376" cy="5633792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bg1"/>
                </a:solidFill>
              </a:rPr>
              <a:t>Pojęcie „dualny system kształcenia” jest powszechnie stosowane jako termin zbiorczy, odnoszący się do faktu, </a:t>
            </a:r>
            <a:r>
              <a:rPr lang="pl-PL" dirty="0" smtClean="0">
                <a:solidFill>
                  <a:schemeClr val="bg1"/>
                </a:solidFill>
              </a:rPr>
              <a:t>że nauczanie </a:t>
            </a:r>
            <a:r>
              <a:rPr lang="pl-PL" dirty="0">
                <a:solidFill>
                  <a:schemeClr val="bg1"/>
                </a:solidFill>
              </a:rPr>
              <a:t>i uczenie się w ramach kształcenia i szkolenia zawodowego charakteryzuje się „dwoistością” pod </a:t>
            </a:r>
            <a:r>
              <a:rPr lang="pl-PL" dirty="0" smtClean="0">
                <a:solidFill>
                  <a:schemeClr val="bg1"/>
                </a:solidFill>
              </a:rPr>
              <a:t>dwoma względami</a:t>
            </a:r>
            <a:r>
              <a:rPr lang="pl-PL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r>
              <a:rPr lang="pl-PL" b="1" dirty="0">
                <a:solidFill>
                  <a:schemeClr val="bg1"/>
                </a:solidFill>
              </a:rPr>
              <a:t>dwoistość miejsc uczenia się</a:t>
            </a:r>
            <a:r>
              <a:rPr lang="pl-PL" dirty="0">
                <a:solidFill>
                  <a:schemeClr val="bg1"/>
                </a:solidFill>
              </a:rPr>
              <a:t> (szkoły/ organizatorzy kształcenia i szkolenia zawodowego oraz przedsiębiorstwa</a:t>
            </a:r>
          </a:p>
          <a:p>
            <a:r>
              <a:rPr lang="pl-PL" dirty="0">
                <a:solidFill>
                  <a:schemeClr val="bg1"/>
                </a:solidFill>
              </a:rPr>
              <a:t>prowadzące szkolenie), które są współodpowiedzialne za realizowanie szkolenia teoretycznego i praktycznego,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dwoistość </a:t>
            </a:r>
            <a:r>
              <a:rPr lang="pl-PL" b="1" dirty="0">
                <a:solidFill>
                  <a:schemeClr val="bg1"/>
                </a:solidFill>
              </a:rPr>
              <a:t>podmiotów </a:t>
            </a:r>
            <a:r>
              <a:rPr lang="pl-PL" dirty="0">
                <a:solidFill>
                  <a:schemeClr val="bg1"/>
                </a:solidFill>
              </a:rPr>
              <a:t>(podmioty publiczne i prywatne), które wspólnie odpowiadają za politykę i </a:t>
            </a:r>
            <a:r>
              <a:rPr lang="pl-PL" dirty="0" smtClean="0">
                <a:solidFill>
                  <a:schemeClr val="bg1"/>
                </a:solidFill>
              </a:rPr>
              <a:t>praktykę w </a:t>
            </a:r>
            <a:r>
              <a:rPr lang="pl-PL" dirty="0">
                <a:solidFill>
                  <a:schemeClr val="bg1"/>
                </a:solidFill>
              </a:rPr>
              <a:t>zakresie kształcenia i szkolenia zawodowego</a:t>
            </a:r>
          </a:p>
          <a:p>
            <a:r>
              <a:rPr lang="pl-PL" dirty="0">
                <a:solidFill>
                  <a:schemeClr val="bg1"/>
                </a:solidFill>
              </a:rPr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643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584" y="685800"/>
            <a:ext cx="6124230" cy="530860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"Kluczowym celem reformy kształcenia zawodowego i ustawicznego na poziomie ponadgimnazjalnym </a:t>
            </a:r>
            <a:r>
              <a:rPr lang="pl-PL" b="1" dirty="0"/>
              <a:t>jest zwiększenie jego skuteczności i efektywności oraz zharmonizowanie z rynkiem pracy. </a:t>
            </a:r>
            <a:endParaRPr lang="pl-PL" b="1" dirty="0" smtClean="0"/>
          </a:p>
          <a:p>
            <a:r>
              <a:rPr lang="pl-PL" dirty="0" smtClean="0"/>
              <a:t>Realizacji </a:t>
            </a:r>
            <a:r>
              <a:rPr lang="pl-PL" dirty="0"/>
              <a:t>tego celu służy, m.in., współdziałanie szkolnictwa zawodowego z pracodawcami, które powinno być realizowane nie tylko na poziomie centralnym w ramach polityki oświatowej państwa, </a:t>
            </a:r>
            <a:r>
              <a:rPr lang="pl-PL" b="1" dirty="0"/>
              <a:t>ale przede wszystkim na poziomie lokalnym jako bezpośrednia współpraca szkoły z pracodawcami funkcjonującymi na lokalnym i regionalnym rynku pracy" - </a:t>
            </a:r>
            <a:r>
              <a:rPr lang="pl-PL" i="1" dirty="0"/>
              <a:t>czytamy w uzasadnieniu do rozporządzenia. 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2971781" y="5520987"/>
            <a:ext cx="2626165" cy="2091267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5124" name="Picture 4" descr="http://pliki.pulshr.pl/i/00/64/46/006446_9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378" y="2251075"/>
            <a:ext cx="4806189" cy="306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90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652530" y="729166"/>
            <a:ext cx="1026875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latin typeface="Arial" panose="020B0604020202020204" pitchFamily="34" charset="0"/>
            </a:endParaRPr>
          </a:p>
          <a:p>
            <a:r>
              <a:rPr lang="pl-PL" sz="3200" b="1" dirty="0">
                <a:solidFill>
                  <a:schemeClr val="bg1"/>
                </a:solidFill>
              </a:rPr>
              <a:t>2 rodzaje kształcenia dualnego </a:t>
            </a:r>
            <a:endParaRPr lang="pl-PL" sz="3200" b="1" dirty="0" smtClean="0">
              <a:solidFill>
                <a:schemeClr val="bg1"/>
              </a:solidFill>
            </a:endParaRPr>
          </a:p>
          <a:p>
            <a:r>
              <a:rPr lang="pl-PL" sz="3200" b="1" dirty="0" smtClean="0">
                <a:solidFill>
                  <a:schemeClr val="bg1"/>
                </a:solidFill>
              </a:rPr>
              <a:t>w </a:t>
            </a:r>
            <a:r>
              <a:rPr lang="pl-PL" sz="3200" b="1" dirty="0">
                <a:solidFill>
                  <a:schemeClr val="bg1"/>
                </a:solidFill>
              </a:rPr>
              <a:t>obecnym stanie </a:t>
            </a:r>
          </a:p>
          <a:p>
            <a:r>
              <a:rPr lang="pl-PL" sz="3200" b="1" dirty="0">
                <a:solidFill>
                  <a:schemeClr val="bg1"/>
                </a:solidFill>
              </a:rPr>
              <a:t>p</a:t>
            </a:r>
            <a:r>
              <a:rPr lang="pl-PL" sz="3200" b="1" dirty="0" smtClean="0">
                <a:solidFill>
                  <a:schemeClr val="bg1"/>
                </a:solidFill>
              </a:rPr>
              <a:t>rawnym</a:t>
            </a:r>
          </a:p>
          <a:p>
            <a:pPr algn="ctr"/>
            <a:r>
              <a:rPr lang="pl-PL" sz="2000" b="1" i="1" dirty="0" smtClean="0">
                <a:solidFill>
                  <a:schemeClr val="bg1"/>
                </a:solidFill>
              </a:rPr>
              <a:t>Podstawa prawna odbywania zajęć praktycznych u pracodawczy stanowi: </a:t>
            </a:r>
            <a:endParaRPr lang="pl-PL" sz="2000" b="1" i="1" dirty="0">
              <a:solidFill>
                <a:schemeClr val="bg1"/>
              </a:solidFill>
            </a:endParaRPr>
          </a:p>
          <a:p>
            <a:endParaRPr lang="pl-PL" sz="2400" b="1" dirty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Art</a:t>
            </a:r>
            <a:r>
              <a:rPr lang="pl-PL" sz="2400" b="1" dirty="0">
                <a:solidFill>
                  <a:schemeClr val="bg1"/>
                </a:solidFill>
              </a:rPr>
              <a:t>. 16 </a:t>
            </a:r>
            <a:r>
              <a:rPr lang="pl-PL" sz="2400" b="1" dirty="0" smtClean="0">
                <a:solidFill>
                  <a:schemeClr val="bg1"/>
                </a:solidFill>
              </a:rPr>
              <a:t> ust</a:t>
            </a:r>
            <a:r>
              <a:rPr lang="pl-PL" sz="2400" b="1" dirty="0">
                <a:solidFill>
                  <a:schemeClr val="bg1"/>
                </a:solidFill>
              </a:rPr>
              <a:t>. 5a i 6b </a:t>
            </a:r>
            <a:r>
              <a:rPr lang="pl-PL" sz="2400" b="1" dirty="0" smtClean="0">
                <a:solidFill>
                  <a:schemeClr val="bg1"/>
                </a:solidFill>
              </a:rPr>
              <a:t> ustawy </a:t>
            </a:r>
            <a:r>
              <a:rPr lang="pl-PL" sz="2400" b="1" dirty="0">
                <a:solidFill>
                  <a:schemeClr val="bg1"/>
                </a:solidFill>
              </a:rPr>
              <a:t>o </a:t>
            </a:r>
            <a:r>
              <a:rPr lang="pl-PL" sz="2400" b="1" dirty="0" smtClean="0">
                <a:solidFill>
                  <a:schemeClr val="bg1"/>
                </a:solidFill>
              </a:rPr>
              <a:t> systemie </a:t>
            </a:r>
            <a:r>
              <a:rPr lang="pl-PL" sz="2400" b="1" dirty="0">
                <a:solidFill>
                  <a:schemeClr val="bg1"/>
                </a:solidFill>
              </a:rPr>
              <a:t>oświaty i </a:t>
            </a:r>
            <a:r>
              <a:rPr lang="pl-PL" sz="2400" b="1" dirty="0" smtClean="0">
                <a:solidFill>
                  <a:schemeClr val="bg1"/>
                </a:solidFill>
              </a:rPr>
              <a:t>art. 190-205 Kodeksu </a:t>
            </a:r>
            <a:r>
              <a:rPr lang="pl-PL" sz="2400" b="1" dirty="0">
                <a:solidFill>
                  <a:schemeClr val="bg1"/>
                </a:solidFill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</a:rPr>
              <a:t>pracy</a:t>
            </a:r>
            <a:endParaRPr lang="pl-PL" sz="2400" b="1" dirty="0">
              <a:solidFill>
                <a:schemeClr val="bg1"/>
              </a:solidFill>
            </a:endParaRP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1. Przygotowanie </a:t>
            </a:r>
            <a:r>
              <a:rPr lang="pl-PL" sz="2400" b="1" dirty="0">
                <a:solidFill>
                  <a:schemeClr val="bg1"/>
                </a:solidFill>
              </a:rPr>
              <a:t>zawodowe </a:t>
            </a:r>
            <a:r>
              <a:rPr lang="pl-PL" sz="2400" b="1" dirty="0" smtClean="0">
                <a:solidFill>
                  <a:schemeClr val="bg1"/>
                </a:solidFill>
              </a:rPr>
              <a:t> u pracodawcy w charakterze  młodocianego  pracownika jako  forma </a:t>
            </a:r>
            <a:r>
              <a:rPr lang="pl-PL" sz="2400" b="1" dirty="0">
                <a:solidFill>
                  <a:schemeClr val="bg1"/>
                </a:solidFill>
              </a:rPr>
              <a:t>spełniania obowiązku </a:t>
            </a:r>
            <a:r>
              <a:rPr lang="pl-PL" sz="2400" b="1" dirty="0" smtClean="0">
                <a:solidFill>
                  <a:schemeClr val="bg1"/>
                </a:solidFill>
              </a:rPr>
              <a:t>nauki  po gimnazjum. </a:t>
            </a:r>
            <a:r>
              <a:rPr lang="pl-PL" sz="2400" b="1" dirty="0">
                <a:solidFill>
                  <a:schemeClr val="bg1"/>
                </a:solidFill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</a:rPr>
              <a:t>Pracodawca </a:t>
            </a:r>
            <a:r>
              <a:rPr lang="pl-PL" sz="2400" b="1" dirty="0">
                <a:solidFill>
                  <a:schemeClr val="bg1"/>
                </a:solidFill>
              </a:rPr>
              <a:t>zatrudnia młodocianego </a:t>
            </a:r>
            <a:r>
              <a:rPr lang="pl-PL" sz="2400" b="1" dirty="0" smtClean="0">
                <a:solidFill>
                  <a:schemeClr val="bg1"/>
                </a:solidFill>
              </a:rPr>
              <a:t>pracownika </a:t>
            </a:r>
            <a:r>
              <a:rPr lang="pl-PL" sz="2400" b="1" dirty="0">
                <a:solidFill>
                  <a:schemeClr val="bg1"/>
                </a:solidFill>
              </a:rPr>
              <a:t>na podstawie </a:t>
            </a:r>
            <a:r>
              <a:rPr lang="pl-PL" sz="2400" b="1" dirty="0" smtClean="0">
                <a:solidFill>
                  <a:schemeClr val="bg1"/>
                </a:solidFill>
              </a:rPr>
              <a:t>umowy </a:t>
            </a:r>
            <a:r>
              <a:rPr lang="pl-PL" sz="2400" b="1" dirty="0">
                <a:solidFill>
                  <a:schemeClr val="bg1"/>
                </a:solidFill>
              </a:rPr>
              <a:t>o </a:t>
            </a:r>
            <a:r>
              <a:rPr lang="pl-PL" sz="2400" b="1" dirty="0" smtClean="0">
                <a:solidFill>
                  <a:schemeClr val="bg1"/>
                </a:solidFill>
              </a:rPr>
              <a:t>pracę</a:t>
            </a:r>
            <a:endParaRPr lang="pl-PL" sz="2400" b="1" dirty="0">
              <a:solidFill>
                <a:schemeClr val="bg1"/>
              </a:solidFill>
            </a:endParaRPr>
          </a:p>
          <a:p>
            <a:endParaRPr lang="pl-PL" sz="240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749" y="272388"/>
            <a:ext cx="365760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21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01522" y="1154376"/>
            <a:ext cx="933718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latin typeface="Arial" panose="020B0604020202020204" pitchFamily="34" charset="0"/>
            </a:endParaRPr>
          </a:p>
          <a:p>
            <a:endParaRPr lang="pl-PL" dirty="0"/>
          </a:p>
          <a:p>
            <a:r>
              <a:rPr lang="pl-PL" sz="2800" b="1" dirty="0" smtClean="0">
                <a:solidFill>
                  <a:schemeClr val="bg1"/>
                </a:solidFill>
              </a:rPr>
              <a:t>Art. 70 ustawy o systemie oświaty</a:t>
            </a:r>
          </a:p>
          <a:p>
            <a:r>
              <a:rPr lang="pl-PL" sz="2800" b="1" dirty="0" smtClean="0">
                <a:solidFill>
                  <a:schemeClr val="bg1"/>
                </a:solidFill>
              </a:rPr>
              <a:t> i podstawa programowa </a:t>
            </a:r>
          </a:p>
          <a:p>
            <a:r>
              <a:rPr lang="pl-PL" sz="2800" b="1" dirty="0" smtClean="0">
                <a:solidFill>
                  <a:schemeClr val="bg1"/>
                </a:solidFill>
              </a:rPr>
              <a:t>kształcenia w zawodach </a:t>
            </a:r>
            <a:endParaRPr lang="pl-PL" sz="2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pl-PL" sz="32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pl-PL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pl-PL" sz="3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. Praktyczna nauka zawodu (</a:t>
            </a:r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</a:rPr>
              <a:t>kształcenie praktyczne) </a:t>
            </a:r>
            <a:r>
              <a:rPr lang="pl-PL" sz="3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u pracodawców organizowana przez szkołę. </a:t>
            </a:r>
          </a:p>
          <a:p>
            <a:r>
              <a:rPr lang="pl-PL" sz="3200" b="1" dirty="0" smtClean="0">
                <a:solidFill>
                  <a:schemeClr val="bg1"/>
                </a:solidFill>
              </a:rPr>
              <a:t>Dyrektor  szkoły </a:t>
            </a:r>
            <a:r>
              <a:rPr lang="pl-PL" sz="3200" b="1" dirty="0">
                <a:solidFill>
                  <a:schemeClr val="bg1"/>
                </a:solidFill>
              </a:rPr>
              <a:t>zawiera </a:t>
            </a:r>
            <a:r>
              <a:rPr lang="pl-PL" sz="3200" b="1" dirty="0" smtClean="0">
                <a:solidFill>
                  <a:schemeClr val="bg1"/>
                </a:solidFill>
              </a:rPr>
              <a:t>z danym </a:t>
            </a:r>
            <a:endParaRPr lang="pl-PL" sz="3200" b="1" dirty="0">
              <a:solidFill>
                <a:schemeClr val="bg1"/>
              </a:solidFill>
            </a:endParaRPr>
          </a:p>
          <a:p>
            <a:r>
              <a:rPr lang="pl-PL" sz="3200" b="1" dirty="0">
                <a:solidFill>
                  <a:schemeClr val="bg1"/>
                </a:solidFill>
              </a:rPr>
              <a:t>pracodawcą </a:t>
            </a:r>
            <a:r>
              <a:rPr lang="pl-PL" sz="3200" b="1" dirty="0" smtClean="0">
                <a:solidFill>
                  <a:schemeClr val="bg1"/>
                </a:solidFill>
              </a:rPr>
              <a:t>umowę o praktyczną </a:t>
            </a:r>
            <a:r>
              <a:rPr lang="pl-PL" sz="3200" b="1" dirty="0">
                <a:solidFill>
                  <a:schemeClr val="bg1"/>
                </a:solidFill>
              </a:rPr>
              <a:t>naukę </a:t>
            </a:r>
            <a:r>
              <a:rPr lang="pl-PL" sz="3200" b="1" dirty="0" smtClean="0">
                <a:solidFill>
                  <a:schemeClr val="bg1"/>
                </a:solidFill>
              </a:rPr>
              <a:t> zawodu</a:t>
            </a:r>
            <a:endParaRPr lang="pl-PL" sz="3200" b="1" dirty="0">
              <a:solidFill>
                <a:schemeClr val="bg1"/>
              </a:solidFill>
            </a:endParaRPr>
          </a:p>
          <a:p>
            <a:endParaRPr lang="pl-PL" dirty="0" smtClean="0">
              <a:latin typeface="Arial" panose="020B0604020202020204" pitchFamily="34" charset="0"/>
            </a:endParaRPr>
          </a:p>
        </p:txBody>
      </p:sp>
      <p:pic>
        <p:nvPicPr>
          <p:cNvPr id="4098" name="Picture 2" descr="http://www.biznesdolnoslaski.pl/wp-content/uploads/2013/04/EK7b-04.13-e13658660378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317" y="412124"/>
            <a:ext cx="4971245" cy="309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813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43942" y="845688"/>
            <a:ext cx="6323528" cy="4615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PRAKTYKA – absolwent wykształcony w systemie dualnym </a:t>
            </a:r>
            <a:r>
              <a:rPr lang="pl-PL" sz="28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jest: </a:t>
            </a:r>
            <a:endParaRPr lang="pl-PL" sz="28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l-PL" sz="24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jest </a:t>
            </a:r>
            <a:r>
              <a:rPr lang="pl-PL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zorientowany w aktualnych wymaganiach stawianych przez zakład </a:t>
            </a:r>
            <a:r>
              <a:rPr lang="pl-PL" sz="24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pracy: </a:t>
            </a:r>
            <a:endParaRPr lang="pl-PL" sz="2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l-PL" sz="24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jest </a:t>
            </a:r>
            <a:r>
              <a:rPr lang="pl-PL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doskonale przygotowany do natychmiastowej pracy na danym stanowisku. </a:t>
            </a:r>
            <a:endParaRPr lang="pl-PL" sz="2400" b="1" dirty="0" smtClean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l-PL" sz="2800" b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encrypted-tbn2.gstatic.com/images?q=tbn:ANd9GcSFZfpMsD_VzfjALiX5bIVt6L1RRQ1BzFkvX5eFXIhcFoCZvr1Q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043" y="963769"/>
            <a:ext cx="4926393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70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7" y="502275"/>
            <a:ext cx="5589431" cy="4121239"/>
          </a:xfrm>
          <a:prstGeom prst="rect">
            <a:avLst/>
          </a:prstGeom>
        </p:spPr>
      </p:pic>
      <p:sp>
        <p:nvSpPr>
          <p:cNvPr id="9" name="Symbol zastępczy tekstu 8"/>
          <p:cNvSpPr>
            <a:spLocks noGrp="1"/>
          </p:cNvSpPr>
          <p:nvPr>
            <p:ph type="body" sz="half" idx="2"/>
          </p:nvPr>
        </p:nvSpPr>
        <p:spPr>
          <a:xfrm>
            <a:off x="6671256" y="1519707"/>
            <a:ext cx="4842457" cy="4816698"/>
          </a:xfrm>
        </p:spPr>
        <p:txBody>
          <a:bodyPr>
            <a:normAutofit lnSpcReduction="10000"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Tego typu kształcenie pozwala m.in. na: </a:t>
            </a:r>
          </a:p>
          <a:p>
            <a:r>
              <a:rPr lang="pl-PL" b="1" dirty="0">
                <a:solidFill>
                  <a:schemeClr val="tx1"/>
                </a:solidFill>
              </a:rPr>
              <a:t>- przygotowanie pracownika świadomego sposobu funkcjonowania firmy i  znającego specyfikę danej branży; </a:t>
            </a:r>
          </a:p>
          <a:p>
            <a:r>
              <a:rPr lang="pl-PL" b="1" dirty="0">
                <a:solidFill>
                  <a:schemeClr val="tx1"/>
                </a:solidFill>
              </a:rPr>
              <a:t>- ma to wpływ zmniejszenie  przepływu kadr a co za tym idzie na koszty  rekrutacji, szkolenia i adaptacji kolejnych pracowników, ponieważ  najlepsi uczniowie po zakończeniu nauki pozostaną u pracodawcy,</a:t>
            </a:r>
          </a:p>
          <a:p>
            <a:r>
              <a:rPr lang="pl-PL" b="1" dirty="0">
                <a:solidFill>
                  <a:schemeClr val="tx1"/>
                </a:solidFill>
              </a:rPr>
              <a:t>- kształcenie dualne pozwala wypuścić na rynek absolwenta już  z konkretnym doświadczeniem zawodowym, co znacznie ułatwia jego start zawodowy, </a:t>
            </a:r>
          </a:p>
          <a:p>
            <a:r>
              <a:rPr lang="pl-PL" b="1" dirty="0">
                <a:solidFill>
                  <a:schemeClr val="tx1"/>
                </a:solidFill>
              </a:rPr>
              <a:t>- w przypadku tzw. klas patronackich, „pilotowanych” przez konkretne firmy – daje wręcz pewność przyszłego zatrudnienia dobrze wykwalifikowanego młodego człowieka. </a:t>
            </a:r>
          </a:p>
          <a:p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65446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841</TotalTime>
  <Words>399</Words>
  <Application>Microsoft Office PowerPoint</Application>
  <PresentationFormat>Panoramiczny</PresentationFormat>
  <Paragraphs>36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Wycinek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poradnia</dc:creator>
  <cp:lastModifiedBy>poradnia</cp:lastModifiedBy>
  <cp:revision>60</cp:revision>
  <dcterms:created xsi:type="dcterms:W3CDTF">2016-04-16T21:57:03Z</dcterms:created>
  <dcterms:modified xsi:type="dcterms:W3CDTF">2016-04-19T20:38:04Z</dcterms:modified>
</cp:coreProperties>
</file>